
<file path=[Content_Types].xml><?xml version="1.0" encoding="utf-8"?>
<Types xmlns="http://schemas.openxmlformats.org/package/2006/content-types">
  <Default Extension="jpeg" ContentType="image/jpeg"/>
  <Default Extension="webp" ContentType="image/webp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1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158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ADBF-4E04-8B16-76DD875DF849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DBF-4E04-8B16-76DD875DF849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ADBF-4E04-8B16-76DD875DF849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DBF-4E04-8B16-76DD875DF849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DBF-4E04-8B16-76DD875DF849}"/>
              </c:ext>
            </c:extLst>
          </c:dPt>
          <c:dPt>
            <c:idx val="5"/>
            <c:bubble3D val="0"/>
            <c:explosion val="1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ADBF-4E04-8B16-76DD875DF849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ADBF-4E04-8B16-76DD875DF849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DBF-4E04-8B16-76DD875DF849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DBF-4E04-8B16-76DD875DF849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DBF-4E04-8B16-76DD875DF849}"/>
                </c:ext>
              </c:extLst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DBF-4E04-8B16-76DD875DF849}"/>
                </c:ext>
              </c:extLst>
            </c:dLbl>
            <c:dLbl>
              <c:idx val="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DBF-4E04-8B16-76DD875DF849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B71E42"/>
                </a:solidFill>
                <a:round/>
              </a:ln>
              <a:effectLst>
                <a:outerShdw blurRad="50800" dist="38100" dir="2700000" algn="tl" rotWithShape="0">
                  <a:srgbClr val="B71E42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6"/>
                <c:pt idx="0">
                  <c:v>Zahlen</c:v>
                </c:pt>
                <c:pt idx="1">
                  <c:v>Sprache</c:v>
                </c:pt>
                <c:pt idx="2">
                  <c:v>Motorik</c:v>
                </c:pt>
                <c:pt idx="3">
                  <c:v>Konzentration</c:v>
                </c:pt>
                <c:pt idx="4">
                  <c:v>Wahrnehmung</c:v>
                </c:pt>
                <c:pt idx="5">
                  <c:v>Sozial Emotional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BF-4E04-8B16-76DD875DF849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4EC3CB-44DA-421F-AB18-375E8C55EE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dirty="0">
                <a:latin typeface="Calibri" panose="020F0502020204030204" pitchFamily="34" charset="0"/>
                <a:cs typeface="Calibri" panose="020F0502020204030204" pitchFamily="34" charset="0"/>
              </a:rPr>
              <a:t>Wir freuen uns auf die Schule!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FEF78C4-0E06-43EB-AAE6-3F61179551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Schulfähigkeitsprofil</a:t>
            </a:r>
          </a:p>
        </p:txBody>
      </p:sp>
    </p:spTree>
    <p:extLst>
      <p:ext uri="{BB962C8B-B14F-4D97-AF65-F5344CB8AC3E}">
        <p14:creationId xmlns:p14="http://schemas.microsoft.com/office/powerpoint/2010/main" val="911501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96373-74C6-4442-B26E-D627DFDDD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686930"/>
          </a:xfrm>
        </p:spPr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Grob- und Feinmotorik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DD7BA6-1CF2-4C68-931E-B9BC96C70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Die Entwicklung der Grob- und Feinmotorik stellt eine wichtige Grundlage für Konzentration, Wahrnehmung und Orientierung dar.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Im Bereich der Grobmotorik bauen wir auf folgende Fähigkeiten und Fertigkeiten auf:</a:t>
            </a:r>
          </a:p>
          <a:p>
            <a:pPr>
              <a:buFontTx/>
              <a:buChar char="-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Koordination von Bewegungen (hüpfen, rückwärts gehen, auf einem Bein hüpfen, einen Ball fangen …..)</a:t>
            </a:r>
          </a:p>
          <a:p>
            <a:pPr>
              <a:buFontTx/>
              <a:buChar char="-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Roller fahren, Fahrrad fahren, Schwimmen-Wassergewöhnung…</a:t>
            </a:r>
          </a:p>
          <a:p>
            <a:pPr>
              <a:buFontTx/>
              <a:buChar char="-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Spielen im Freien, klettern, balancieren..</a:t>
            </a:r>
          </a:p>
          <a:p>
            <a:pPr>
              <a:buFontTx/>
              <a:buChar char="-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Selbstständiges An- und Ausziehen</a:t>
            </a:r>
          </a:p>
        </p:txBody>
      </p:sp>
    </p:spTree>
    <p:extLst>
      <p:ext uri="{BB962C8B-B14F-4D97-AF65-F5344CB8AC3E}">
        <p14:creationId xmlns:p14="http://schemas.microsoft.com/office/powerpoint/2010/main" val="1289107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C5457E-0582-40A2-A319-33B530D04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124287"/>
            <a:ext cx="9603275" cy="1429806"/>
          </a:xfrm>
        </p:spPr>
        <p:txBody>
          <a:bodyPr>
            <a:normAutofit fontScale="90000"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Feinmotorik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700" dirty="0">
                <a:latin typeface="Calibri" panose="020F0502020204030204" pitchFamily="34" charset="0"/>
                <a:cs typeface="Calibri" panose="020F0502020204030204" pitchFamily="34" charset="0"/>
              </a:rPr>
              <a:t>feinmotorische Fertigkeiten sind Voraussetzungen um Schreiben zu lernen und sollten als einfache Aufgaben im Alltag bekannt und geläufig sein: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FEB435-4F65-4413-8A28-F6DB8FC2A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Perlen aufziehen und Schleife binden</a:t>
            </a:r>
          </a:p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mit Stiften umgehen</a:t>
            </a:r>
          </a:p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gegenständlich und figürlich malen</a:t>
            </a:r>
          </a:p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Flächen ausmalen; Raum zum Malen nutzen</a:t>
            </a:r>
          </a:p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Linien nachfahren und folgen können</a:t>
            </a:r>
          </a:p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mit Schere und Klebstoff sicher umgehen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4721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23C6E7-8120-4DF6-9322-F109FC9D9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054394"/>
          </a:xfrm>
        </p:spPr>
        <p:txBody>
          <a:bodyPr/>
          <a:lstStyle/>
          <a:p>
            <a:r>
              <a:rPr lang="de-DE" dirty="0"/>
              <a:t>Mengen- und Zahlvorstellungen</a:t>
            </a: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99A28F29-7F48-4B2C-8291-8DF29587E25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916" r="13916"/>
          <a:stretch>
            <a:fillRect/>
          </a:stretch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5BE5A1A-8230-4FFE-8829-BCDF06B06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08457" y="2121764"/>
            <a:ext cx="5524404" cy="3462290"/>
          </a:xfrm>
        </p:spPr>
        <p:txBody>
          <a:bodyPr>
            <a:normAutofit fontScale="92500" lnSpcReduction="20000"/>
          </a:bodyPr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Bevor die Kinder in die Schule kommen, verfügen sie schon über umfangreiche Mengen- und 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Zahlvorstellungen.</a:t>
            </a: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-    </a:t>
            </a:r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Zahlen bei Hausnummern, Telefon, Alter</a:t>
            </a:r>
          </a:p>
          <a:p>
            <a:pPr marL="285750" indent="-285750">
              <a:buFontTx/>
              <a:buChar char="-"/>
            </a:pPr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Vergleichen (größer-kleiner)</a:t>
            </a:r>
          </a:p>
          <a:p>
            <a:pPr marL="285750" indent="-285750">
              <a:buFontTx/>
              <a:buChar char="-"/>
            </a:pPr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Zählen bis 10 und Zuordnung von Zahlen und Mengen mit konkretem Material (</a:t>
            </a:r>
            <a:r>
              <a:rPr lang="de-DE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z.Bsp</a:t>
            </a:r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.: Steine, Knöpfe…)</a:t>
            </a:r>
          </a:p>
          <a:p>
            <a:pPr marL="285750" indent="-285750">
              <a:buFontTx/>
              <a:buChar char="-"/>
            </a:pPr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Würfel- und Zahlspiele (</a:t>
            </a:r>
            <a:r>
              <a:rPr lang="de-DE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Kniffel</a:t>
            </a:r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, Domino, Zahlenlotto…)</a:t>
            </a:r>
          </a:p>
          <a:p>
            <a:pPr marL="285750" indent="-285750">
              <a:buFontTx/>
              <a:buChar char="-"/>
            </a:pPr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Orientierungsspiele (rechts-links Zuordnung, unten-oben,…)</a:t>
            </a:r>
          </a:p>
          <a:p>
            <a:pPr marL="285750" indent="-285750">
              <a:buFontTx/>
              <a:buChar char="-"/>
            </a:pPr>
            <a:r>
              <a:rPr lang="de-DE" sz="1500" dirty="0">
                <a:latin typeface="Calibri" panose="020F0502020204030204" pitchFamily="34" charset="0"/>
                <a:cs typeface="Calibri" panose="020F0502020204030204" pitchFamily="34" charset="0"/>
              </a:rPr>
              <a:t>Jahreszeiten, Monate, Wochen, Tage…</a:t>
            </a:r>
          </a:p>
          <a:p>
            <a:pPr marL="285750" indent="-285750">
              <a:buFontTx/>
              <a:buChar char="-"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5152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FD8525-8BD6-49A0-911C-F5E544CBA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Emotionale und soziale Entwicklung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638E84-2606-4B3A-B2D1-B7800660A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36125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Nicht nur die kognitiven Voraussetzungen sind wichtig für einen gelingenden Schulstart. 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Die emotionalen und sozialen Kompetenzen werden zunehmend wichtiger, damit ein soziales Miteinander erfolgen kann.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Dazu gehören: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Frustrationstoleranz (beim Spielen auch Verlieren können, bei Fehlern diese korrigieren,...)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Zurückstellen der eigenen Befindlichkeiten und Meinungen (nicht immer als 1. dran sein, Abwarten können, …)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Selbstständigkeit (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Schulranzentraining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,  Organisation der Anziehsachen, der Brotdose…)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Konfliktlösungsstrategien  (Konflikte erkennen, vermeiden</a:t>
            </a:r>
            <a:r>
              <a:rPr lang="de-D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und/oder lösen)</a:t>
            </a:r>
          </a:p>
        </p:txBody>
      </p:sp>
    </p:spTree>
    <p:extLst>
      <p:ext uri="{BB962C8B-B14F-4D97-AF65-F5344CB8AC3E}">
        <p14:creationId xmlns:p14="http://schemas.microsoft.com/office/powerpoint/2010/main" val="2284037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184029-E771-4ADA-A430-6A0B96FDA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777885"/>
            <a:ext cx="9603275" cy="1049235"/>
          </a:xfrm>
        </p:spPr>
        <p:txBody>
          <a:bodyPr/>
          <a:lstStyle/>
          <a:p>
            <a:pPr algn="ctr"/>
            <a:r>
              <a:rPr lang="de-DE" dirty="0"/>
              <a:t>Verteilung der Kompetenzen des Schulfähigkeitsprofils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3EB6AE0D-197B-46E7-8E39-F77601934F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015607"/>
              </p:ext>
            </p:extLst>
          </p:nvPr>
        </p:nvGraphicFramePr>
        <p:xfrm>
          <a:off x="1450975" y="2016125"/>
          <a:ext cx="9604375" cy="4037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234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DBF23E-4CFF-4ACD-9B5E-2163F523E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</a:t>
            </a:r>
            <a:r>
              <a:rPr lang="de-DE"/>
              <a:t>können Eltern tun?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955281-03E9-4D78-9DEF-7DDD63D76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Erfolgserlebnisse machen den Kindern Freude und schaffen die Motivation, sich an neue Aufgaben heranzutrauen. Unterstützen Sie ihr Kind dabei!</a:t>
            </a:r>
          </a:p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In der Schule lernen die Kinder Lesen, Schreiben und Rechnen. Uns ist wichtig, dass das Kind die Aufgaben des Alltags selbstständig bewältigt.</a:t>
            </a:r>
          </a:p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Die Schule nimmt die Kinder da auf, wo sie in ihrer individuellen Entwicklung stehen.</a:t>
            </a:r>
          </a:p>
        </p:txBody>
      </p:sp>
    </p:spTree>
    <p:extLst>
      <p:ext uri="{BB962C8B-B14F-4D97-AF65-F5344CB8AC3E}">
        <p14:creationId xmlns:p14="http://schemas.microsoft.com/office/powerpoint/2010/main" val="1008184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E5FEF5-4187-4ECB-B03E-FF2410AA6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Danke für Ihre Aufmerksamkeit!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BFF2A-5D5F-4774-A488-DAEC0DEFC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125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2E96D8-13B5-4D98-9E52-518EF2A6A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Arbeitsgemeinschaft Kita/Schule</a:t>
            </a:r>
          </a:p>
        </p:txBody>
      </p:sp>
      <p:pic>
        <p:nvPicPr>
          <p:cNvPr id="4" name="Inhaltsplatzhalter 3" descr="RZ_Logo_Regenbogenschule_2019 (002)">
            <a:extLst>
              <a:ext uri="{FF2B5EF4-FFF2-40B4-BE49-F238E27FC236}">
                <a16:creationId xmlns:a16="http://schemas.microsoft.com/office/drawing/2014/main" id="{4B69663C-1A91-470B-A96D-326DA6A638E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1975686"/>
            <a:ext cx="3465576" cy="12755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9132BA1-B739-4012-92B3-152E9DF1831E}"/>
              </a:ext>
            </a:extLst>
          </p:cNvPr>
          <p:cNvSpPr txBox="1"/>
          <p:nvPr/>
        </p:nvSpPr>
        <p:spPr>
          <a:xfrm>
            <a:off x="5761608" y="2872128"/>
            <a:ext cx="516680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Eine Kooperation mit:</a:t>
            </a:r>
          </a:p>
          <a:p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Familienzentrum St. Remigius,</a:t>
            </a:r>
          </a:p>
          <a:p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Städt. Kindertageseinrichtung „Pusteblume“, „Haus am Allner See“, „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Bröler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Waldmäuse“ und „Sand </a:t>
            </a:r>
            <a:r>
              <a:rPr lang="de-DE" sz="2800">
                <a:latin typeface="Calibri" panose="020F0502020204030204" pitchFamily="34" charset="0"/>
                <a:cs typeface="Calibri" panose="020F0502020204030204" pitchFamily="34" charset="0"/>
              </a:rPr>
              <a:t>im Schuh“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328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835007-511B-4B0B-908B-4D5F51D76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Ein Kind kann ein positives Selbstbild entwickeln, wenn….</a:t>
            </a: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A386A18B-50EE-4880-984A-9761D950A12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944" r="25944"/>
          <a:stretch>
            <a:fillRect/>
          </a:stretch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116D827-45EE-4882-A659-C08E934F3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Es sich in seinem sozialen Umfeld sicher und angenommen fühlt,</a:t>
            </a:r>
          </a:p>
          <a:p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Es vielfältige Anregungen erfährt,</a:t>
            </a:r>
          </a:p>
          <a:p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Es gelernt hat, sich an Regeln zu halten und Interesse anderer zu berücksichtigen</a:t>
            </a:r>
          </a:p>
          <a:p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Ihm Grenzen gesetzt werden.</a:t>
            </a:r>
          </a:p>
        </p:txBody>
      </p:sp>
    </p:spTree>
    <p:extLst>
      <p:ext uri="{BB962C8B-B14F-4D97-AF65-F5344CB8AC3E}">
        <p14:creationId xmlns:p14="http://schemas.microsoft.com/office/powerpoint/2010/main" val="39212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A9E92-FC37-4C4C-ADE3-20F9945A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Anregung und Förderung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1AC15B-EC25-4BEE-AA2A-5BCFDE771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Bewusst fördern Eltern ihre Kinder, wenn sie viel mit ihnen 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sprechen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, mit ihnen 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spielen und</a:t>
            </a:r>
            <a:r>
              <a:rPr lang="de-DE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zum aktiven Spiel 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anregen. 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Eltern helfen, wenn Kinder lernen, sich an 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Regeln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zu halten, Wünsche anderer zu 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berücksichtigen 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und kleine 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Aufgaben 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zu übernehmen.</a:t>
            </a:r>
          </a:p>
          <a:p>
            <a:pPr marL="0" indent="0">
              <a:buNone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593026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0F414-36EF-4AA7-84CD-2AC5F819C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Sprache und Sprechfähigkeit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EB0876-9463-4D13-AA3B-4798C69D8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Sprache, Sprechen und Verstehen sind Grundlagen für das Lesen- und Schreibenlernen. Sie sind auch Voraussetzung für das Zusammenleben und für die gedankliche Auseinandersetzung mit Problemen oder Sachverhalten.</a:t>
            </a:r>
          </a:p>
        </p:txBody>
      </p:sp>
    </p:spTree>
    <p:extLst>
      <p:ext uri="{BB962C8B-B14F-4D97-AF65-F5344CB8AC3E}">
        <p14:creationId xmlns:p14="http://schemas.microsoft.com/office/powerpoint/2010/main" val="379178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F56A90-B352-45F9-8C86-F92122CE6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Vorschläge zur Förderung der Sprache und Sprechfähigkeit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EFC857-C3F1-46CA-B8CA-91AA38012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3612591"/>
          </a:xfrm>
        </p:spPr>
        <p:txBody>
          <a:bodyPr>
            <a:normAutofit fontScale="85000" lnSpcReduction="20000"/>
          </a:bodyPr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Abzählreime, Finger- oder Sprachspiele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Lieder singen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Rhythmisches Klatschen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Wörter in Silben klatschen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Vorlesen von Bilderbüchern und Geschichten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Sich an Gesprächsregeln halten (zuhören, ausreden lassen)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In der Ich- Form erzählen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Über Erlebtes und Geschichten sprechen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In ganzen Sätzen sprechen; Wörter deutlich formulieren</a:t>
            </a:r>
          </a:p>
        </p:txBody>
      </p:sp>
    </p:spTree>
    <p:extLst>
      <p:ext uri="{BB962C8B-B14F-4D97-AF65-F5344CB8AC3E}">
        <p14:creationId xmlns:p14="http://schemas.microsoft.com/office/powerpoint/2010/main" val="244683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6D394D-2961-49A0-8D94-6243A80A6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205989"/>
          </a:xfrm>
        </p:spPr>
        <p:txBody>
          <a:bodyPr>
            <a:normAutofit/>
          </a:bodyPr>
          <a:lstStyle/>
          <a:p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Wahrnehmung</a:t>
            </a:r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Hörfähigkeit und Orientierung im Raum</a:t>
            </a:r>
            <a:b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Dabei sollten Kinder: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FA550479-EEBE-4790-8BF9-16FF0C2326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3500" y="2235433"/>
            <a:ext cx="4645025" cy="3006260"/>
          </a:xfrm>
        </p:spPr>
      </p:pic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351D7453-BF72-4514-A8AD-2C0C6D9D73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Farben und Formen unterscheiden</a:t>
            </a:r>
          </a:p>
          <a:p>
            <a:r>
              <a:rPr lang="de-DE" dirty="0"/>
              <a:t>Klänge und Geräusche erkennen und orten</a:t>
            </a:r>
          </a:p>
          <a:p>
            <a:r>
              <a:rPr lang="de-DE" dirty="0"/>
              <a:t>Raumlage unterscheiden</a:t>
            </a:r>
          </a:p>
        </p:txBody>
      </p:sp>
    </p:spTree>
    <p:extLst>
      <p:ext uri="{BB962C8B-B14F-4D97-AF65-F5344CB8AC3E}">
        <p14:creationId xmlns:p14="http://schemas.microsoft.com/office/powerpoint/2010/main" val="2599087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F2087C-834B-4933-8E92-51D0557C7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Vorschläge zur Förderung der  sinnlichen Wahrnehmung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98CFFB-01C4-4FEA-BB0A-ECBDBE153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Spiele zur Sinneswahrnehmung (z. Bsp.: freies Spiel) und der Merkfähigkeit (z. Bsp.: Memory, Koffer packen…) sowie Tastspiele unterstützen die Ausbildung der Wahrnehmung.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3691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D74029-4F07-4140-AA0E-715C2A880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206" y="1129514"/>
            <a:ext cx="5532328" cy="925790"/>
          </a:xfrm>
        </p:spPr>
        <p:txBody>
          <a:bodyPr>
            <a:normAutofit fontScale="90000"/>
          </a:bodyPr>
          <a:lstStyle/>
          <a:p>
            <a:r>
              <a:rPr lang="de-DE" dirty="0"/>
              <a:t>Konzentration und Ausdauer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FA601946-0093-42CF-AABF-BBDCB637050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906" r="25906"/>
          <a:stretch>
            <a:fillRect/>
          </a:stretch>
        </p:blipFill>
        <p:spPr>
          <a:xfrm>
            <a:off x="8124825" y="1130300"/>
            <a:ext cx="2790825" cy="3865563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E73A51D-B57D-4984-8875-20E935819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0329" y="2608976"/>
            <a:ext cx="5524404" cy="2540758"/>
          </a:xfrm>
        </p:spPr>
        <p:txBody>
          <a:bodyPr>
            <a:noAutofit/>
          </a:bodyPr>
          <a:lstStyle/>
          <a:p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Im gemeinsamen Spiel können Kinder lernen: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sich ausdauernd zu beschäftigen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auf ein Ziel hinzuarbeiten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sich für etwas anzustrengen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auch mal verlieren zu können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verschiedene Lösungswege zu suchen und zu finden</a:t>
            </a:r>
          </a:p>
        </p:txBody>
      </p:sp>
    </p:spTree>
    <p:extLst>
      <p:ext uri="{BB962C8B-B14F-4D97-AF65-F5344CB8AC3E}">
        <p14:creationId xmlns:p14="http://schemas.microsoft.com/office/powerpoint/2010/main" val="2725673346"/>
      </p:ext>
    </p:extLst>
  </p:cSld>
  <p:clrMapOvr>
    <a:masterClrMapping/>
  </p:clrMapOvr>
</p:sld>
</file>

<file path=ppt/theme/theme1.xml><?xml version="1.0" encoding="utf-8"?>
<a:theme xmlns:a="http://schemas.openxmlformats.org/drawingml/2006/main" name="Katalog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TM10001114[[fn=Katalog]]</Template>
  <TotalTime>0</TotalTime>
  <Words>691</Words>
  <Application>Microsoft Office PowerPoint</Application>
  <PresentationFormat>Breitbild</PresentationFormat>
  <Paragraphs>75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Gill Sans MT</vt:lpstr>
      <vt:lpstr>Katalog</vt:lpstr>
      <vt:lpstr>Wir freuen uns auf die Schule!</vt:lpstr>
      <vt:lpstr>Arbeitsgemeinschaft Kita/Schule</vt:lpstr>
      <vt:lpstr>Ein Kind kann ein positives Selbstbild entwickeln, wenn….</vt:lpstr>
      <vt:lpstr>Anregung und Förderung</vt:lpstr>
      <vt:lpstr>Sprache und Sprechfähigkeit</vt:lpstr>
      <vt:lpstr>Vorschläge zur Förderung der Sprache und Sprechfähigkeit</vt:lpstr>
      <vt:lpstr>Wahrnehmung  Hörfähigkeit und Orientierung im Raum  Dabei sollten Kinder:</vt:lpstr>
      <vt:lpstr>Vorschläge zur Förderung der  sinnlichen Wahrnehmung</vt:lpstr>
      <vt:lpstr>Konzentration und Ausdauer</vt:lpstr>
      <vt:lpstr>Grob- und Feinmotorik</vt:lpstr>
      <vt:lpstr>Feinmotorik feinmotorische Fertigkeiten sind Voraussetzungen um Schreiben zu lernen und sollten als einfache Aufgaben im Alltag bekannt und geläufig sein:</vt:lpstr>
      <vt:lpstr>Mengen- und Zahlvorstellungen</vt:lpstr>
      <vt:lpstr>Emotionale und soziale Entwicklung</vt:lpstr>
      <vt:lpstr>Verteilung der Kompetenzen des Schulfähigkeitsprofils</vt:lpstr>
      <vt:lpstr>Was können Eltern tun?</vt:lpstr>
      <vt:lpstr>Danke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 freuen uns auf die Schule!</dc:title>
  <dc:creator>Monic Beck</dc:creator>
  <cp:lastModifiedBy>von Eynern, Mirjam</cp:lastModifiedBy>
  <cp:revision>33</cp:revision>
  <dcterms:created xsi:type="dcterms:W3CDTF">2021-06-21T16:56:04Z</dcterms:created>
  <dcterms:modified xsi:type="dcterms:W3CDTF">2022-09-21T11:10:36Z</dcterms:modified>
</cp:coreProperties>
</file>